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74" r:id="rId12"/>
    <p:sldId id="273" r:id="rId13"/>
    <p:sldId id="272" r:id="rId14"/>
    <p:sldId id="271" r:id="rId15"/>
    <p:sldId id="268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14"/>
  </p:normalViewPr>
  <p:slideViewPr>
    <p:cSldViewPr snapToGrid="0" snapToObjects="1">
      <p:cViewPr varScale="1">
        <p:scale>
          <a:sx n="76" d="100"/>
          <a:sy n="76" d="100"/>
        </p:scale>
        <p:origin x="21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03AE90-011F-334E-AE1B-A5CD1D825B94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D614C8-51D9-C147-8781-17928EB54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42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D614C8-51D9-C147-8781-17928EB540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72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92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662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405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8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6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583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141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803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880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5552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56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0F1E6-24C1-4448-A079-0C3F69F3446F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99385-8B1A-1745-8092-D5617DF41A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565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RVICIOS JURÍDICOS | bufete de abogados | Valenci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08"/>
          <a:stretch/>
        </p:blipFill>
        <p:spPr bwMode="auto">
          <a:xfrm flipH="1">
            <a:off x="-13063" y="0"/>
            <a:ext cx="1030440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2" name="Imagen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1451"/>
            <a:ext cx="12190412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3" name="CuadroTexto 4"/>
          <p:cNvSpPr txBox="1">
            <a:spLocks noChangeArrowheads="1"/>
          </p:cNvSpPr>
          <p:nvPr/>
        </p:nvSpPr>
        <p:spPr bwMode="auto">
          <a:xfrm>
            <a:off x="8943975" y="3181350"/>
            <a:ext cx="30480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s-CO" sz="2000" dirty="0" smtClean="0">
                <a:solidFill>
                  <a:srgbClr val="500000"/>
                </a:solidFill>
                <a:latin typeface="Vultura" charset="0"/>
              </a:rPr>
              <a:t>CORPORACIÓN DE </a:t>
            </a:r>
          </a:p>
          <a:p>
            <a:pPr algn="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s-CO" sz="2000" dirty="0" smtClean="0">
                <a:solidFill>
                  <a:srgbClr val="500000"/>
                </a:solidFill>
                <a:latin typeface="Vultura" charset="0"/>
              </a:rPr>
              <a:t>ABOGADOS MULTINACIONALES</a:t>
            </a:r>
            <a:endParaRPr lang="x-none" altLang="es-CO" sz="2000" dirty="0">
              <a:solidFill>
                <a:srgbClr val="500000"/>
              </a:solidFill>
              <a:latin typeface="Vultura" charset="0"/>
            </a:endParaRPr>
          </a:p>
        </p:txBody>
      </p:sp>
      <p:sp>
        <p:nvSpPr>
          <p:cNvPr id="15364" name="CuadroTexto 5"/>
          <p:cNvSpPr txBox="1">
            <a:spLocks noChangeArrowheads="1"/>
          </p:cNvSpPr>
          <p:nvPr/>
        </p:nvSpPr>
        <p:spPr bwMode="auto">
          <a:xfrm>
            <a:off x="8943975" y="4213225"/>
            <a:ext cx="30480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es-CO" sz="1600" dirty="0" smtClean="0">
                <a:solidFill>
                  <a:srgbClr val="500000"/>
                </a:solidFill>
                <a:latin typeface="Vultura" charset="0"/>
              </a:rPr>
              <a:t>SERVICIOS JURIDICOS</a:t>
            </a:r>
            <a:endParaRPr lang="x-none" altLang="es-CO" sz="1600" dirty="0">
              <a:solidFill>
                <a:srgbClr val="500000"/>
              </a:solidFill>
              <a:latin typeface="Vultur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14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28802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2" name="CuadroTexto 3"/>
          <p:cNvSpPr txBox="1">
            <a:spLocks noChangeArrowheads="1"/>
          </p:cNvSpPr>
          <p:nvPr/>
        </p:nvSpPr>
        <p:spPr bwMode="auto">
          <a:xfrm>
            <a:off x="796925" y="1782535"/>
            <a:ext cx="10464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DERECHOS REALES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5603" name="CuadroTexto 4"/>
          <p:cNvSpPr txBox="1">
            <a:spLocks noChangeArrowheads="1"/>
          </p:cNvSpPr>
          <p:nvPr/>
        </p:nvSpPr>
        <p:spPr bwMode="auto">
          <a:xfrm>
            <a:off x="796925" y="2313615"/>
            <a:ext cx="5669189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Los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asesoramos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x-none" sz="1400" dirty="0" smtClean="0">
                <a:latin typeface="+mn-lt"/>
              </a:rPr>
              <a:t>en </a:t>
            </a:r>
            <a:r>
              <a:rPr lang="x-none" sz="1400" dirty="0">
                <a:latin typeface="+mn-lt"/>
              </a:rPr>
              <a:t>todos los aspectos </a:t>
            </a:r>
            <a:r>
              <a:rPr lang="x-none" sz="1400" dirty="0" smtClean="0">
                <a:latin typeface="+mn-lt"/>
              </a:rPr>
              <a:t>de </a:t>
            </a:r>
            <a:r>
              <a:rPr lang="x-none" sz="1400" dirty="0">
                <a:latin typeface="+mn-lt"/>
              </a:rPr>
              <a:t>la adquisición, financiamiento, desarrollo, compra y venta de </a:t>
            </a:r>
            <a:r>
              <a:rPr lang="en-US" sz="1400" dirty="0" err="1" smtClean="0">
                <a:latin typeface="+mn-lt"/>
              </a:rPr>
              <a:t>muebles</a:t>
            </a:r>
            <a:r>
              <a:rPr lang="en-US" sz="1400" dirty="0" smtClean="0">
                <a:latin typeface="+mn-lt"/>
              </a:rPr>
              <a:t> e </a:t>
            </a:r>
            <a:r>
              <a:rPr lang="x-none" sz="1400" dirty="0" smtClean="0">
                <a:latin typeface="+mn-lt"/>
              </a:rPr>
              <a:t>inmuebles </a:t>
            </a:r>
            <a:r>
              <a:rPr lang="x-none" sz="1400" dirty="0">
                <a:latin typeface="+mn-lt"/>
              </a:rPr>
              <a:t>y </a:t>
            </a:r>
            <a:r>
              <a:rPr lang="x-none" sz="1400" dirty="0" smtClean="0">
                <a:latin typeface="+mn-lt"/>
              </a:rPr>
              <a:t>representa</a:t>
            </a:r>
            <a:r>
              <a:rPr lang="en-US" sz="1400" dirty="0" err="1" smtClean="0">
                <a:latin typeface="+mn-lt"/>
              </a:rPr>
              <a:t>mos</a:t>
            </a:r>
            <a:r>
              <a:rPr lang="x-none" sz="1400" dirty="0" smtClean="0">
                <a:latin typeface="+mn-lt"/>
              </a:rPr>
              <a:t> </a:t>
            </a:r>
            <a:r>
              <a:rPr lang="x-none" sz="1400" dirty="0">
                <a:latin typeface="+mn-lt"/>
              </a:rPr>
              <a:t>a promotores, constructores, prestamistas, compañías de corretaje y demás sectores </a:t>
            </a:r>
            <a:r>
              <a:rPr lang="x-none" sz="1400" dirty="0" smtClean="0">
                <a:latin typeface="+mn-lt"/>
              </a:rPr>
              <a:t>de </a:t>
            </a:r>
            <a:r>
              <a:rPr lang="x-none" sz="1400" dirty="0">
                <a:latin typeface="+mn-lt"/>
              </a:rPr>
              <a:t>la industria </a:t>
            </a:r>
            <a:r>
              <a:rPr lang="x-none" sz="1400" dirty="0" smtClean="0">
                <a:latin typeface="+mn-lt"/>
              </a:rPr>
              <a:t>imobiliaria</a:t>
            </a:r>
            <a:r>
              <a:rPr lang="x-none" sz="1400" dirty="0">
                <a:latin typeface="+mn-lt"/>
              </a:rPr>
              <a:t>. Documentamos y coordinamos ventas, adquisiciones, arrendamientos, contratos de construcción </a:t>
            </a:r>
            <a:r>
              <a:rPr lang="x-none" sz="1400" dirty="0" smtClean="0">
                <a:latin typeface="+mn-lt"/>
              </a:rPr>
              <a:t>y </a:t>
            </a:r>
            <a:r>
              <a:rPr lang="x-none" sz="1400" dirty="0">
                <a:latin typeface="+mn-lt"/>
              </a:rPr>
              <a:t>acuerdos financieros. El trabajo de nuestros abogados </a:t>
            </a:r>
            <a:r>
              <a:rPr lang="x-none" sz="1400" dirty="0" smtClean="0">
                <a:latin typeface="+mn-lt"/>
              </a:rPr>
              <a:t>en </a:t>
            </a:r>
            <a:r>
              <a:rPr lang="x-none" sz="1400" dirty="0">
                <a:latin typeface="+mn-lt"/>
              </a:rPr>
              <a:t>materia inmobiliaria está estrechamente </a:t>
            </a:r>
            <a:r>
              <a:rPr lang="x-none" sz="1400" dirty="0" smtClean="0">
                <a:latin typeface="+mn-lt"/>
              </a:rPr>
              <a:t>ligado </a:t>
            </a:r>
            <a:r>
              <a:rPr lang="x-none" sz="1400" dirty="0">
                <a:latin typeface="+mn-lt"/>
              </a:rPr>
              <a:t>al de nuestros abogados tributarios en el área </a:t>
            </a:r>
            <a:r>
              <a:rPr lang="x-none" sz="1400" dirty="0" smtClean="0">
                <a:latin typeface="+mn-lt"/>
              </a:rPr>
              <a:t>de </a:t>
            </a:r>
            <a:r>
              <a:rPr lang="x-none" sz="1400" dirty="0">
                <a:latin typeface="+mn-lt"/>
              </a:rPr>
              <a:t>planificación fiscal inmobiliaria.</a:t>
            </a:r>
            <a:endParaRPr lang="x-none" altLang="es-CO" sz="14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9218" name="Picture 2" descr="Medina &amp;amp; Maza | Derecho Inmobiliario - Medina &amp;amp; Maz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99"/>
          <a:stretch/>
        </p:blipFill>
        <p:spPr bwMode="auto">
          <a:xfrm>
            <a:off x="6583680" y="1874014"/>
            <a:ext cx="4702629" cy="376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3985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8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10464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PENSIONES Y SEGURIDAD SOCIAL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4579" name="CuadroTexto 4"/>
          <p:cNvSpPr txBox="1">
            <a:spLocks noChangeArrowheads="1"/>
          </p:cNvSpPr>
          <p:nvPr/>
        </p:nvSpPr>
        <p:spPr bwMode="auto">
          <a:xfrm>
            <a:off x="930276" y="1958731"/>
            <a:ext cx="5549656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es-CO" sz="1600" dirty="0">
              <a:solidFill>
                <a:srgbClr val="000000"/>
              </a:solidFill>
              <a:latin typeface="Sanserata Md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sz="1600" dirty="0" smtClean="0">
                <a:latin typeface="+mn-lt"/>
              </a:rPr>
              <a:t>Los </a:t>
            </a:r>
            <a:r>
              <a:rPr lang="en-US" sz="1600" dirty="0" err="1" smtClean="0">
                <a:latin typeface="+mn-lt"/>
              </a:rPr>
              <a:t>orientamos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en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toda</a:t>
            </a:r>
            <a:r>
              <a:rPr lang="en-US" sz="1600" dirty="0">
                <a:latin typeface="+mn-lt"/>
              </a:rPr>
              <a:t> la </a:t>
            </a:r>
            <a:r>
              <a:rPr lang="en-US" sz="1600" dirty="0" err="1">
                <a:latin typeface="+mn-lt"/>
              </a:rPr>
              <a:t>diversidad</a:t>
            </a:r>
            <a:r>
              <a:rPr lang="en-US" sz="1600" dirty="0">
                <a:latin typeface="+mn-lt"/>
              </a:rPr>
              <a:t> de </a:t>
            </a:r>
            <a:r>
              <a:rPr lang="en-US" sz="1600" dirty="0" err="1">
                <a:latin typeface="+mn-lt"/>
              </a:rPr>
              <a:t>situaciones</a:t>
            </a:r>
            <a:r>
              <a:rPr lang="en-US" sz="1600" dirty="0">
                <a:latin typeface="+mn-lt"/>
              </a:rPr>
              <a:t> que se </a:t>
            </a:r>
            <a:r>
              <a:rPr lang="en-US" sz="1600" dirty="0" err="1">
                <a:latin typeface="+mn-lt"/>
              </a:rPr>
              <a:t>presentan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smtClean="0">
                <a:latin typeface="+mn-lt"/>
              </a:rPr>
              <a:t>ante la </a:t>
            </a:r>
            <a:r>
              <a:rPr lang="en-US" sz="1600" dirty="0" err="1" smtClean="0">
                <a:latin typeface="+mn-lt"/>
              </a:rPr>
              <a:t>formalización</a:t>
            </a:r>
            <a:r>
              <a:rPr lang="en-US" sz="1600" dirty="0" smtClean="0">
                <a:latin typeface="+mn-lt"/>
              </a:rPr>
              <a:t> y el </a:t>
            </a:r>
            <a:r>
              <a:rPr lang="en-US" sz="1600" dirty="0" err="1" smtClean="0">
                <a:latin typeface="+mn-lt"/>
              </a:rPr>
              <a:t>cobro</a:t>
            </a:r>
            <a:r>
              <a:rPr lang="en-US" sz="1600" dirty="0" smtClean="0">
                <a:latin typeface="+mn-lt"/>
              </a:rPr>
              <a:t> de las </a:t>
            </a:r>
            <a:r>
              <a:rPr lang="en-US" sz="1600" dirty="0" err="1" smtClean="0">
                <a:latin typeface="+mn-lt"/>
              </a:rPr>
              <a:t>pensiones</a:t>
            </a:r>
            <a:r>
              <a:rPr lang="en-US" sz="1600" dirty="0" smtClean="0">
                <a:latin typeface="+mn-lt"/>
              </a:rPr>
              <a:t> de </a:t>
            </a:r>
            <a:r>
              <a:rPr lang="en-US" sz="1600" dirty="0" err="1" smtClean="0">
                <a:latin typeface="+mn-lt"/>
              </a:rPr>
              <a:t>jubilaciones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originadas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por</a:t>
            </a:r>
            <a:r>
              <a:rPr lang="en-US" sz="1600" dirty="0" smtClean="0">
                <a:latin typeface="+mn-lt"/>
              </a:rPr>
              <a:t> las </a:t>
            </a:r>
            <a:r>
              <a:rPr lang="en-US" sz="1600" dirty="0" err="1" smtClean="0">
                <a:latin typeface="+mn-lt"/>
              </a:rPr>
              <a:t>cotizaciones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hechas</a:t>
            </a:r>
            <a:r>
              <a:rPr lang="en-US" sz="1600" dirty="0" smtClean="0">
                <a:latin typeface="+mn-lt"/>
              </a:rPr>
              <a:t> a lo largo de </a:t>
            </a:r>
            <a:r>
              <a:rPr lang="en-US" sz="1600" dirty="0" err="1" smtClean="0">
                <a:latin typeface="+mn-lt"/>
              </a:rPr>
              <a:t>su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vida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util</a:t>
            </a:r>
            <a:r>
              <a:rPr lang="en-US" sz="1600" dirty="0" smtClean="0">
                <a:latin typeface="+mn-lt"/>
              </a:rPr>
              <a:t> ante la </a:t>
            </a:r>
            <a:r>
              <a:rPr lang="en-US" sz="1600" dirty="0" err="1" smtClean="0">
                <a:latin typeface="+mn-lt"/>
              </a:rPr>
              <a:t>Seguridad</a:t>
            </a:r>
            <a:r>
              <a:rPr lang="en-US" sz="1600" dirty="0" smtClean="0">
                <a:latin typeface="+mn-lt"/>
              </a:rPr>
              <a:t> Social del </a:t>
            </a:r>
            <a:r>
              <a:rPr lang="en-US" sz="1600" dirty="0" err="1" smtClean="0">
                <a:latin typeface="+mn-lt"/>
              </a:rPr>
              <a:t>pais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donde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haya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hecho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dichas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cotizaciones</a:t>
            </a:r>
            <a:r>
              <a:rPr lang="en-US" sz="1600" dirty="0" smtClean="0">
                <a:latin typeface="+mn-lt"/>
              </a:rPr>
              <a:t>. </a:t>
            </a:r>
            <a:endParaRPr lang="x-none" altLang="es-CO" sz="12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8194" name="Picture 2" descr="Origen del Derecho Laboral y su relación con los emplead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107" y="2456862"/>
            <a:ext cx="4830357" cy="2717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6502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687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66595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DERECHO PENAL 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3555" name="CuadroTexto 4"/>
          <p:cNvSpPr txBox="1">
            <a:spLocks noChangeArrowheads="1"/>
          </p:cNvSpPr>
          <p:nvPr/>
        </p:nvSpPr>
        <p:spPr bwMode="auto">
          <a:xfrm>
            <a:off x="930275" y="2120900"/>
            <a:ext cx="5668963" cy="3831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Los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asesoramos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en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materia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de Derecho Penal la cual es </a:t>
            </a:r>
            <a:r>
              <a:rPr lang="en-US" sz="1800" dirty="0" smtClean="0">
                <a:latin typeface="+mn-lt"/>
              </a:rPr>
              <a:t>es </a:t>
            </a:r>
            <a:r>
              <a:rPr lang="en-US" sz="1800" dirty="0">
                <a:latin typeface="+mn-lt"/>
              </a:rPr>
              <a:t>la </a:t>
            </a:r>
            <a:r>
              <a:rPr lang="en-US" sz="1800" dirty="0" err="1">
                <a:latin typeface="+mn-lt"/>
              </a:rPr>
              <a:t>rama</a:t>
            </a:r>
            <a:r>
              <a:rPr lang="en-US" sz="1800" dirty="0">
                <a:latin typeface="+mn-lt"/>
              </a:rPr>
              <a:t> del derecho </a:t>
            </a:r>
            <a:r>
              <a:rPr lang="en-US" sz="1800" dirty="0" err="1">
                <a:latin typeface="+mn-lt"/>
              </a:rPr>
              <a:t>público</a:t>
            </a:r>
            <a:r>
              <a:rPr lang="en-US" sz="1800" dirty="0">
                <a:latin typeface="+mn-lt"/>
              </a:rPr>
              <a:t> que </a:t>
            </a:r>
            <a:r>
              <a:rPr lang="en-US" sz="1800" dirty="0" err="1">
                <a:latin typeface="+mn-lt"/>
              </a:rPr>
              <a:t>regula</a:t>
            </a:r>
            <a:r>
              <a:rPr lang="en-US" sz="1800" dirty="0">
                <a:latin typeface="+mn-lt"/>
              </a:rPr>
              <a:t> la </a:t>
            </a:r>
            <a:r>
              <a:rPr lang="en-US" sz="1800" dirty="0" err="1">
                <a:latin typeface="+mn-lt"/>
              </a:rPr>
              <a:t>potestad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punitiva</a:t>
            </a:r>
            <a:r>
              <a:rPr lang="en-US" sz="1800" dirty="0">
                <a:latin typeface="+mn-lt"/>
              </a:rPr>
              <a:t>, es </a:t>
            </a:r>
            <a:r>
              <a:rPr lang="en-US" sz="1800" dirty="0" err="1">
                <a:latin typeface="+mn-lt"/>
              </a:rPr>
              <a:t>decir</a:t>
            </a:r>
            <a:r>
              <a:rPr lang="en-US" sz="1800" dirty="0">
                <a:latin typeface="+mn-lt"/>
              </a:rPr>
              <a:t> que </a:t>
            </a:r>
            <a:r>
              <a:rPr lang="en-US" sz="1800" dirty="0" err="1">
                <a:latin typeface="+mn-lt"/>
              </a:rPr>
              <a:t>regula</a:t>
            </a:r>
            <a:r>
              <a:rPr lang="en-US" sz="1800" dirty="0">
                <a:latin typeface="+mn-lt"/>
              </a:rPr>
              <a:t> la </a:t>
            </a:r>
            <a:r>
              <a:rPr lang="en-US" sz="1800" dirty="0" err="1">
                <a:latin typeface="+mn-lt"/>
              </a:rPr>
              <a:t>actividad</a:t>
            </a:r>
            <a:r>
              <a:rPr lang="en-US" sz="1800" dirty="0">
                <a:latin typeface="+mn-lt"/>
              </a:rPr>
              <a:t> criminal </a:t>
            </a:r>
            <a:r>
              <a:rPr lang="en-US" sz="1800" dirty="0" err="1">
                <a:latin typeface="+mn-lt"/>
              </a:rPr>
              <a:t>dentro</a:t>
            </a:r>
            <a:r>
              <a:rPr lang="en-US" sz="1800" dirty="0">
                <a:latin typeface="+mn-lt"/>
              </a:rPr>
              <a:t> de un </a:t>
            </a:r>
            <a:r>
              <a:rPr lang="en-US" sz="1800" dirty="0" smtClean="0">
                <a:latin typeface="+mn-lt"/>
              </a:rPr>
              <a:t>Estado. El </a:t>
            </a:r>
            <a:r>
              <a:rPr lang="en-US" sz="1800" dirty="0">
                <a:latin typeface="+mn-lt"/>
              </a:rPr>
              <a:t>derecho penal </a:t>
            </a:r>
            <a:r>
              <a:rPr lang="en-US" sz="1800" dirty="0" smtClean="0">
                <a:latin typeface="+mn-lt"/>
              </a:rPr>
              <a:t>se </a:t>
            </a:r>
            <a:r>
              <a:rPr lang="en-US" sz="1800" dirty="0" err="1" smtClean="0">
                <a:latin typeface="+mn-lt"/>
              </a:rPr>
              <a:t>asocia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>
                <a:latin typeface="+mn-lt"/>
              </a:rPr>
              <a:t>a la </a:t>
            </a:r>
            <a:r>
              <a:rPr lang="en-US" sz="1800" dirty="0" err="1">
                <a:latin typeface="+mn-lt"/>
              </a:rPr>
              <a:t>realización</a:t>
            </a:r>
            <a:r>
              <a:rPr lang="en-US" sz="1800" dirty="0">
                <a:latin typeface="+mn-lt"/>
              </a:rPr>
              <a:t> de </a:t>
            </a:r>
            <a:r>
              <a:rPr lang="en-US" sz="1800" dirty="0" err="1">
                <a:latin typeface="+mn-lt"/>
              </a:rPr>
              <a:t>determinadas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conductas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>
                <a:latin typeface="+mn-lt"/>
              </a:rPr>
              <a:t>llamadas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delitos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>
                <a:latin typeface="+mn-lt"/>
              </a:rPr>
              <a:t>penas</a:t>
            </a:r>
            <a:r>
              <a:rPr lang="en-US" sz="1800" dirty="0">
                <a:latin typeface="+mn-lt"/>
              </a:rPr>
              <a:t> y </a:t>
            </a:r>
            <a:r>
              <a:rPr lang="en-US" sz="1800" dirty="0" err="1">
                <a:latin typeface="+mn-lt"/>
              </a:rPr>
              <a:t>medidas</a:t>
            </a:r>
            <a:r>
              <a:rPr lang="en-US" sz="1800" dirty="0">
                <a:latin typeface="+mn-lt"/>
              </a:rPr>
              <a:t> de </a:t>
            </a:r>
            <a:r>
              <a:rPr lang="en-US" sz="1800" dirty="0" err="1">
                <a:latin typeface="+mn-lt"/>
              </a:rPr>
              <a:t>seguridad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como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consecuencias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jurídicas</a:t>
            </a:r>
            <a:r>
              <a:rPr lang="en-US" sz="1800" dirty="0" smtClean="0">
                <a:latin typeface="+mn-lt"/>
              </a:rPr>
              <a:t>. </a:t>
            </a:r>
            <a:r>
              <a:rPr lang="en-US" sz="1800" dirty="0">
                <a:latin typeface="+mn-lt"/>
              </a:rPr>
              <a:t>Los </a:t>
            </a:r>
            <a:r>
              <a:rPr lang="en-US" sz="1800" dirty="0" err="1">
                <a:latin typeface="+mn-lt"/>
              </a:rPr>
              <a:t>hacemos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estar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exentos</a:t>
            </a:r>
            <a:r>
              <a:rPr lang="en-US" sz="1800" dirty="0">
                <a:latin typeface="+mn-lt"/>
              </a:rPr>
              <a:t> de </a:t>
            </a:r>
            <a:r>
              <a:rPr lang="en-US" sz="1800" dirty="0" err="1">
                <a:latin typeface="+mn-lt"/>
              </a:rPr>
              <a:t>cometer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delitos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>
                <a:latin typeface="+mn-lt"/>
              </a:rPr>
              <a:t>los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defendemos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si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llegan</a:t>
            </a:r>
            <a:r>
              <a:rPr lang="en-US" sz="1800" dirty="0">
                <a:latin typeface="+mn-lt"/>
              </a:rPr>
              <a:t> a </a:t>
            </a:r>
            <a:r>
              <a:rPr lang="en-US" sz="1800" dirty="0" err="1">
                <a:latin typeface="+mn-lt"/>
              </a:rPr>
              <a:t>estar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imputados</a:t>
            </a:r>
            <a:r>
              <a:rPr lang="en-US" sz="1800" dirty="0">
                <a:latin typeface="+mn-lt"/>
              </a:rPr>
              <a:t> y </a:t>
            </a:r>
            <a:r>
              <a:rPr lang="en-US" sz="1800" dirty="0" err="1">
                <a:latin typeface="+mn-lt"/>
              </a:rPr>
              <a:t>los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asistimos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si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han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sido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victima</a:t>
            </a:r>
            <a:r>
              <a:rPr lang="en-US" sz="1800" dirty="0">
                <a:latin typeface="+mn-lt"/>
              </a:rPr>
              <a:t> de </a:t>
            </a:r>
            <a:r>
              <a:rPr lang="en-US" sz="1800" dirty="0" err="1" smtClean="0">
                <a:latin typeface="+mn-lt"/>
              </a:rPr>
              <a:t>algún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delito</a:t>
            </a:r>
            <a:endParaRPr lang="x-none" altLang="es-CO" sz="18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7170" name="Picture 2" descr="Dónde está el derecho fiscal en el derecho público? Reflexiones sobre  interdisciplinariedad | IberICONnec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9"/>
          <a:stretch/>
        </p:blipFill>
        <p:spPr bwMode="auto">
          <a:xfrm>
            <a:off x="6625364" y="2258901"/>
            <a:ext cx="4668741" cy="304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99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8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665956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PROPIEDAD INTELECTUAL Y DERECHO DE AUTOR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9459" name="CuadroTexto 4"/>
          <p:cNvSpPr txBox="1">
            <a:spLocks noChangeArrowheads="1"/>
          </p:cNvSpPr>
          <p:nvPr/>
        </p:nvSpPr>
        <p:spPr bwMode="auto">
          <a:xfrm>
            <a:off x="930275" y="2120900"/>
            <a:ext cx="5130891" cy="4985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es-CO" sz="1800" dirty="0" smtClean="0">
              <a:solidFill>
                <a:srgbClr val="000000"/>
              </a:solidFill>
              <a:latin typeface="Sanserata Md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Los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asesoramos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en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todo lo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relacionaldo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a </a:t>
            </a:r>
            <a:r>
              <a:rPr lang="en-US" altLang="es-CO" sz="1800" dirty="0">
                <a:latin typeface="+mn-lt"/>
              </a:rPr>
              <a:t>l</a:t>
            </a:r>
            <a:r>
              <a:rPr lang="en-US" sz="1800" dirty="0" smtClean="0">
                <a:latin typeface="+mn-lt"/>
              </a:rPr>
              <a:t>a</a:t>
            </a:r>
            <a:r>
              <a:rPr lang="en-US" sz="1800" dirty="0">
                <a:latin typeface="+mn-lt"/>
              </a:rPr>
              <a:t> </a:t>
            </a:r>
            <a:r>
              <a:rPr lang="en-US" sz="1800" dirty="0" err="1">
                <a:latin typeface="+mn-lt"/>
              </a:rPr>
              <a:t>Propiedad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Intelectual</a:t>
            </a:r>
            <a:r>
              <a:rPr lang="en-US" sz="1800" dirty="0">
                <a:latin typeface="+mn-lt"/>
              </a:rPr>
              <a:t> </a:t>
            </a:r>
            <a:r>
              <a:rPr lang="en-US" sz="1800" dirty="0" smtClean="0">
                <a:latin typeface="+mn-lt"/>
              </a:rPr>
              <a:t>la cual es un</a:t>
            </a:r>
            <a:r>
              <a:rPr lang="en-US" sz="1800" dirty="0">
                <a:latin typeface="+mn-lt"/>
              </a:rPr>
              <a:t> derecho de </a:t>
            </a:r>
            <a:r>
              <a:rPr lang="en-US" sz="1800" dirty="0" err="1">
                <a:latin typeface="+mn-lt"/>
              </a:rPr>
              <a:t>propiedad</a:t>
            </a:r>
            <a:r>
              <a:rPr lang="en-US" sz="1800" dirty="0">
                <a:latin typeface="+mn-lt"/>
              </a:rPr>
              <a:t> </a:t>
            </a:r>
            <a:r>
              <a:rPr lang="en-US" sz="1800" dirty="0" err="1">
                <a:latin typeface="+mn-lt"/>
              </a:rPr>
              <a:t>sobre</a:t>
            </a:r>
            <a:r>
              <a:rPr lang="en-US" sz="1800" dirty="0">
                <a:latin typeface="+mn-lt"/>
              </a:rPr>
              <a:t> las </a:t>
            </a:r>
            <a:r>
              <a:rPr lang="en-US" sz="1800" dirty="0" err="1">
                <a:latin typeface="+mn-lt"/>
              </a:rPr>
              <a:t>creaciones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originales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>
                <a:latin typeface="+mn-lt"/>
              </a:rPr>
              <a:t>los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inventos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>
                <a:latin typeface="+mn-lt"/>
              </a:rPr>
              <a:t>producciones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literarias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científicas</a:t>
            </a:r>
            <a:r>
              <a:rPr lang="en-US" sz="1800" dirty="0">
                <a:latin typeface="+mn-lt"/>
              </a:rPr>
              <a:t> y </a:t>
            </a:r>
            <a:r>
              <a:rPr lang="en-US" sz="1800" dirty="0" err="1">
                <a:latin typeface="+mn-lt"/>
              </a:rPr>
              <a:t>artísticas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smtClean="0">
                <a:latin typeface="+mn-lt"/>
              </a:rPr>
              <a:t>al </a:t>
            </a:r>
            <a:r>
              <a:rPr lang="en-US" sz="1800" dirty="0" err="1" smtClean="0">
                <a:latin typeface="+mn-lt"/>
              </a:rPr>
              <a:t>igual</a:t>
            </a:r>
            <a:r>
              <a:rPr lang="en-US" sz="1800" dirty="0">
                <a:latin typeface="+mn-lt"/>
              </a:rPr>
              <a:t> que el Derecho de </a:t>
            </a:r>
            <a:r>
              <a:rPr lang="en-US" sz="1800" dirty="0" err="1">
                <a:latin typeface="+mn-lt"/>
              </a:rPr>
              <a:t>Autor</a:t>
            </a:r>
            <a:r>
              <a:rPr lang="en-US" sz="1800" dirty="0">
                <a:latin typeface="+mn-lt"/>
              </a:rPr>
              <a:t> </a:t>
            </a:r>
            <a:r>
              <a:rPr lang="en-US" sz="1800" dirty="0" smtClean="0">
                <a:latin typeface="+mn-lt"/>
              </a:rPr>
              <a:t>el cual </a:t>
            </a:r>
            <a:r>
              <a:rPr lang="en-US" sz="1800" dirty="0" err="1" smtClean="0">
                <a:latin typeface="+mn-lt"/>
              </a:rPr>
              <a:t>involucra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>
                <a:latin typeface="+mn-lt"/>
              </a:rPr>
              <a:t>a </a:t>
            </a:r>
            <a:r>
              <a:rPr lang="en-US" sz="1800" dirty="0" smtClean="0">
                <a:latin typeface="+mn-lt"/>
              </a:rPr>
              <a:t>la persona </a:t>
            </a:r>
            <a:r>
              <a:rPr lang="en-US" sz="1800" dirty="0" err="1">
                <a:latin typeface="+mn-lt"/>
              </a:rPr>
              <a:t>física</a:t>
            </a:r>
            <a:r>
              <a:rPr lang="en-US" sz="1800" dirty="0">
                <a:latin typeface="+mn-lt"/>
              </a:rPr>
              <a:t> o </a:t>
            </a:r>
            <a:r>
              <a:rPr lang="en-US" sz="1800" dirty="0" err="1">
                <a:latin typeface="+mn-lt"/>
              </a:rPr>
              <a:t>jurídica</a:t>
            </a:r>
            <a:r>
              <a:rPr lang="en-US" sz="1800" dirty="0">
                <a:latin typeface="+mn-lt"/>
              </a:rPr>
              <a:t> que </a:t>
            </a:r>
            <a:r>
              <a:rPr lang="en-US" sz="1800" dirty="0" err="1">
                <a:latin typeface="+mn-lt"/>
              </a:rPr>
              <a:t>crea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una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obra</a:t>
            </a:r>
            <a:r>
              <a:rPr lang="en-US" sz="1800" dirty="0">
                <a:latin typeface="+mn-lt"/>
              </a:rPr>
              <a:t> original, </a:t>
            </a:r>
            <a:r>
              <a:rPr lang="en-US" sz="1800" dirty="0" err="1">
                <a:latin typeface="+mn-lt"/>
              </a:rPr>
              <a:t>su</a:t>
            </a:r>
            <a:r>
              <a:rPr lang="en-US" sz="1800" dirty="0">
                <a:latin typeface="+mn-lt"/>
              </a:rPr>
              <a:t> derecho </a:t>
            </a:r>
            <a:r>
              <a:rPr lang="en-US" sz="1800" dirty="0" err="1">
                <a:latin typeface="+mn-lt"/>
              </a:rPr>
              <a:t>sobre</a:t>
            </a:r>
            <a:r>
              <a:rPr lang="en-US" sz="1800" dirty="0">
                <a:latin typeface="+mn-lt"/>
              </a:rPr>
              <a:t> las </a:t>
            </a:r>
            <a:r>
              <a:rPr lang="en-US" sz="1800" dirty="0" err="1">
                <a:latin typeface="+mn-lt"/>
              </a:rPr>
              <a:t>interpretaciones</a:t>
            </a:r>
            <a:r>
              <a:rPr lang="en-US" sz="1800" dirty="0">
                <a:latin typeface="+mn-lt"/>
              </a:rPr>
              <a:t> y </a:t>
            </a:r>
            <a:r>
              <a:rPr lang="en-US" sz="1800" dirty="0" err="1">
                <a:latin typeface="+mn-lt"/>
              </a:rPr>
              <a:t>ejecuciones</a:t>
            </a:r>
            <a:r>
              <a:rPr lang="en-US" sz="1800" dirty="0" smtClean="0">
                <a:latin typeface="+mn-lt"/>
              </a:rPr>
              <a:t>. Los </a:t>
            </a:r>
            <a:r>
              <a:rPr lang="en-US" sz="1800" dirty="0" err="1" smtClean="0">
                <a:latin typeface="+mn-lt"/>
              </a:rPr>
              <a:t>apoyamos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 smtClean="0">
                <a:latin typeface="+mn-lt"/>
              </a:rPr>
              <a:t>en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smtClean="0">
                <a:latin typeface="+mn-lt"/>
              </a:rPr>
              <a:t>el </a:t>
            </a:r>
            <a:r>
              <a:rPr lang="en-US" sz="1800" dirty="0" err="1" smtClean="0">
                <a:latin typeface="+mn-lt"/>
              </a:rPr>
              <a:t>registro</a:t>
            </a:r>
            <a:r>
              <a:rPr lang="en-US" sz="1800" dirty="0" smtClean="0">
                <a:latin typeface="+mn-lt"/>
              </a:rPr>
              <a:t> y </a:t>
            </a:r>
            <a:r>
              <a:rPr lang="en-US" sz="1800" dirty="0" err="1" smtClean="0">
                <a:latin typeface="+mn-lt"/>
              </a:rPr>
              <a:t>defensa</a:t>
            </a:r>
            <a:r>
              <a:rPr lang="en-US" sz="1800" dirty="0" smtClean="0">
                <a:latin typeface="+mn-lt"/>
              </a:rPr>
              <a:t> de </a:t>
            </a:r>
            <a:r>
              <a:rPr lang="en-US" sz="1800" dirty="0" err="1" smtClean="0">
                <a:latin typeface="+mn-lt"/>
              </a:rPr>
              <a:t>sus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 err="1" smtClean="0">
                <a:latin typeface="+mn-lt"/>
              </a:rPr>
              <a:t>patentes</a:t>
            </a:r>
            <a:r>
              <a:rPr lang="en-US" sz="1800" dirty="0" smtClean="0">
                <a:latin typeface="+mn-lt"/>
              </a:rPr>
              <a:t>, </a:t>
            </a:r>
            <a:r>
              <a:rPr lang="en-US" sz="1800" dirty="0" err="1" smtClean="0">
                <a:latin typeface="+mn-lt"/>
              </a:rPr>
              <a:t>obras</a:t>
            </a:r>
            <a:r>
              <a:rPr lang="en-US" sz="1800" dirty="0" smtClean="0">
                <a:latin typeface="+mn-lt"/>
              </a:rPr>
              <a:t> y </a:t>
            </a:r>
            <a:r>
              <a:rPr lang="en-US" sz="1800" dirty="0" err="1" smtClean="0">
                <a:latin typeface="+mn-lt"/>
              </a:rPr>
              <a:t>pago</a:t>
            </a:r>
            <a:r>
              <a:rPr lang="en-US" sz="1800" dirty="0" smtClean="0">
                <a:latin typeface="+mn-lt"/>
              </a:rPr>
              <a:t> de </a:t>
            </a:r>
            <a:r>
              <a:rPr lang="en-US" sz="1800" dirty="0" err="1" smtClean="0">
                <a:latin typeface="+mn-lt"/>
              </a:rPr>
              <a:t>regalías</a:t>
            </a:r>
            <a:r>
              <a:rPr lang="en-US" sz="1800" dirty="0" smtClean="0">
                <a:latin typeface="+mn-lt"/>
              </a:rPr>
              <a:t>. 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/>
            </a:r>
            <a:br>
              <a:rPr lang="en-US" altLang="es-CO" sz="1800" dirty="0" smtClean="0">
                <a:solidFill>
                  <a:srgbClr val="000000"/>
                </a:solidFill>
                <a:latin typeface="+mn-lt"/>
              </a:rPr>
            </a:br>
            <a:endParaRPr lang="x-none" altLang="es-CO" sz="14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3074" name="Picture 2" descr="El derecho de familia en manos de los niños y de los equipos psicosociales  - LegalToda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1166" y="2120900"/>
            <a:ext cx="5194312" cy="292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095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27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665956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DERECHO INTERNACIONAL DE LOS DERECHOS HUMANOS </a:t>
            </a:r>
            <a:r>
              <a:rPr lang="es-ES_tradnl" altLang="es-CO" sz="1400" dirty="0">
                <a:solidFill>
                  <a:srgbClr val="000000"/>
                </a:solidFill>
                <a:latin typeface="Arial" charset="0"/>
              </a:rPr>
              <a:t> 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3555" name="CuadroTexto 4"/>
          <p:cNvSpPr txBox="1">
            <a:spLocks noChangeArrowheads="1"/>
          </p:cNvSpPr>
          <p:nvPr/>
        </p:nvSpPr>
        <p:spPr bwMode="auto">
          <a:xfrm>
            <a:off x="930275" y="2120900"/>
            <a:ext cx="5668963" cy="3371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es-CO" sz="1800" dirty="0" smtClean="0">
              <a:solidFill>
                <a:srgbClr val="000000"/>
              </a:solidFill>
              <a:latin typeface="Sanserata Md" panose="020B06030600000200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Los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asesoramos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en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materia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de Derecho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Internacional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los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Derechos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Humanos</a:t>
            </a:r>
            <a:r>
              <a:rPr lang="en-US" altLang="es-CO" sz="1800" dirty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la cual </a:t>
            </a:r>
            <a:r>
              <a:rPr lang="en-US" sz="1800" dirty="0" err="1">
                <a:latin typeface="+mn-lt"/>
              </a:rPr>
              <a:t>establece</a:t>
            </a:r>
            <a:r>
              <a:rPr lang="en-US" sz="1800" dirty="0">
                <a:latin typeface="+mn-lt"/>
              </a:rPr>
              <a:t> las </a:t>
            </a:r>
            <a:r>
              <a:rPr lang="en-US" sz="1800" dirty="0" err="1">
                <a:latin typeface="+mn-lt"/>
              </a:rPr>
              <a:t>obligaciones</a:t>
            </a:r>
            <a:r>
              <a:rPr lang="en-US" sz="1800" dirty="0">
                <a:latin typeface="+mn-lt"/>
              </a:rPr>
              <a:t> que </a:t>
            </a:r>
            <a:r>
              <a:rPr lang="en-US" sz="1800" dirty="0" err="1">
                <a:latin typeface="+mn-lt"/>
              </a:rPr>
              <a:t>los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Estados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deben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respetar</a:t>
            </a:r>
            <a:r>
              <a:rPr lang="en-US" sz="1800" dirty="0">
                <a:latin typeface="+mn-lt"/>
              </a:rPr>
              <a:t>. Al </a:t>
            </a:r>
            <a:r>
              <a:rPr lang="en-US" sz="1800" dirty="0" err="1">
                <a:latin typeface="+mn-lt"/>
              </a:rPr>
              <a:t>pasar</a:t>
            </a:r>
            <a:r>
              <a:rPr lang="en-US" sz="1800" dirty="0">
                <a:latin typeface="+mn-lt"/>
              </a:rPr>
              <a:t> a </a:t>
            </a:r>
            <a:r>
              <a:rPr lang="en-US" sz="1800" dirty="0" err="1">
                <a:latin typeface="+mn-lt"/>
              </a:rPr>
              <a:t>ser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partes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en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los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tratados</a:t>
            </a:r>
            <a:r>
              <a:rPr lang="en-US" sz="1800" dirty="0">
                <a:latin typeface="+mn-lt"/>
              </a:rPr>
              <a:t> </a:t>
            </a:r>
            <a:r>
              <a:rPr lang="en-US" sz="1800" dirty="0" err="1">
                <a:latin typeface="+mn-lt"/>
              </a:rPr>
              <a:t>internacionales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>
                <a:latin typeface="+mn-lt"/>
              </a:rPr>
              <a:t>los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Estados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asumen</a:t>
            </a:r>
            <a:r>
              <a:rPr lang="en-US" sz="1800" dirty="0">
                <a:latin typeface="+mn-lt"/>
              </a:rPr>
              <a:t> las </a:t>
            </a:r>
            <a:r>
              <a:rPr lang="en-US" sz="1800" dirty="0" err="1">
                <a:latin typeface="+mn-lt"/>
              </a:rPr>
              <a:t>obligaciones</a:t>
            </a:r>
            <a:r>
              <a:rPr lang="en-US" sz="1800" dirty="0">
                <a:latin typeface="+mn-lt"/>
              </a:rPr>
              <a:t> y </a:t>
            </a:r>
            <a:r>
              <a:rPr lang="en-US" sz="1800" dirty="0" err="1">
                <a:latin typeface="+mn-lt"/>
              </a:rPr>
              <a:t>los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deberes</a:t>
            </a:r>
            <a:r>
              <a:rPr lang="en-US" sz="1800" dirty="0">
                <a:latin typeface="+mn-lt"/>
              </a:rPr>
              <a:t>, </a:t>
            </a:r>
            <a:r>
              <a:rPr lang="en-US" sz="1800" dirty="0" err="1">
                <a:latin typeface="+mn-lt"/>
              </a:rPr>
              <a:t>en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virtud</a:t>
            </a:r>
            <a:r>
              <a:rPr lang="en-US" sz="1800" dirty="0">
                <a:latin typeface="+mn-lt"/>
              </a:rPr>
              <a:t> del derecho </a:t>
            </a:r>
            <a:r>
              <a:rPr lang="en-US" sz="1800" dirty="0" err="1">
                <a:latin typeface="+mn-lt"/>
              </a:rPr>
              <a:t>internacional</a:t>
            </a:r>
            <a:r>
              <a:rPr lang="en-US" sz="1800" dirty="0">
                <a:latin typeface="+mn-lt"/>
              </a:rPr>
              <a:t>, de </a:t>
            </a:r>
            <a:r>
              <a:rPr lang="en-US" sz="1800" dirty="0" err="1" smtClean="0">
                <a:latin typeface="+mn-lt"/>
              </a:rPr>
              <a:t>respetar</a:t>
            </a:r>
            <a:r>
              <a:rPr lang="en-US" sz="1800" dirty="0" smtClean="0">
                <a:latin typeface="+mn-lt"/>
              </a:rPr>
              <a:t> y </a:t>
            </a:r>
            <a:r>
              <a:rPr lang="en-US" sz="1800" dirty="0" err="1" smtClean="0">
                <a:latin typeface="+mn-lt"/>
              </a:rPr>
              <a:t>proteger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 err="1" smtClean="0">
                <a:latin typeface="+mn-lt"/>
              </a:rPr>
              <a:t>los</a:t>
            </a:r>
            <a:r>
              <a:rPr lang="en-US" sz="1800" dirty="0">
                <a:latin typeface="+mn-lt"/>
              </a:rPr>
              <a:t> derechos </a:t>
            </a:r>
            <a:r>
              <a:rPr lang="en-US" sz="1800" dirty="0" err="1">
                <a:latin typeface="+mn-lt"/>
              </a:rPr>
              <a:t>humanos</a:t>
            </a:r>
            <a:r>
              <a:rPr lang="en-US" sz="1800" dirty="0">
                <a:latin typeface="+mn-lt"/>
              </a:rPr>
              <a:t>.</a:t>
            </a:r>
            <a:endParaRPr lang="x-none" altLang="es-CO" sz="18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7170" name="Picture 2" descr="Dónde está el derecho fiscal en el derecho público? Reflexiones sobre  interdisciplinariedad | IberICONnec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9"/>
          <a:stretch/>
        </p:blipFill>
        <p:spPr bwMode="auto">
          <a:xfrm>
            <a:off x="6625364" y="2258901"/>
            <a:ext cx="4668741" cy="304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50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6" name="CuadroTexto 3"/>
          <p:cNvSpPr txBox="1">
            <a:spLocks noChangeArrowheads="1"/>
          </p:cNvSpPr>
          <p:nvPr/>
        </p:nvSpPr>
        <p:spPr bwMode="auto">
          <a:xfrm>
            <a:off x="1059544" y="1293450"/>
            <a:ext cx="10367590" cy="1415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DERECHO INTERNACIONAL PRIVADO Y EXECUATUR</a:t>
            </a:r>
            <a:endParaRPr lang="es-ES_tradnl" altLang="es-CO" sz="2400" b="1" dirty="0">
              <a:solidFill>
                <a:srgbClr val="500000"/>
              </a:solidFill>
              <a:latin typeface="Vultura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ES_tradnl" altLang="es-CO" sz="2400" b="1" dirty="0">
              <a:solidFill>
                <a:srgbClr val="500000"/>
              </a:solidFill>
              <a:latin typeface="Vultura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ES_tradnl" altLang="es-CO" sz="2400" b="1" dirty="0">
              <a:solidFill>
                <a:srgbClr val="500000"/>
              </a:solidFill>
              <a:latin typeface="Vultura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6627" name="CuadroTexto 4"/>
          <p:cNvSpPr txBox="1">
            <a:spLocks noChangeArrowheads="1"/>
          </p:cNvSpPr>
          <p:nvPr/>
        </p:nvSpPr>
        <p:spPr bwMode="auto">
          <a:xfrm>
            <a:off x="930275" y="2519363"/>
            <a:ext cx="5136417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sz="1600" dirty="0" smtClean="0">
                <a:latin typeface="+mn-lt"/>
              </a:rPr>
              <a:t>Los </a:t>
            </a:r>
            <a:r>
              <a:rPr lang="en-US" sz="1600" dirty="0" err="1" smtClean="0">
                <a:latin typeface="+mn-lt"/>
              </a:rPr>
              <a:t>asesoramos</a:t>
            </a:r>
            <a:r>
              <a:rPr lang="en-US" sz="1600" dirty="0" smtClean="0">
                <a:latin typeface="+mn-lt"/>
              </a:rPr>
              <a:t> y </a:t>
            </a:r>
            <a:r>
              <a:rPr lang="en-US" sz="1600" dirty="0" err="1" smtClean="0">
                <a:latin typeface="+mn-lt"/>
              </a:rPr>
              <a:t>asistimos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en</a:t>
            </a:r>
            <a:r>
              <a:rPr lang="en-US" sz="1600" dirty="0" smtClean="0">
                <a:latin typeface="+mn-lt"/>
              </a:rPr>
              <a:t> todo lo </a:t>
            </a:r>
            <a:r>
              <a:rPr lang="en-US" sz="1600" dirty="0" err="1" smtClean="0">
                <a:latin typeface="+mn-lt"/>
              </a:rPr>
              <a:t>relacionado</a:t>
            </a:r>
            <a:r>
              <a:rPr lang="en-US" sz="1600" dirty="0" smtClean="0">
                <a:latin typeface="+mn-lt"/>
              </a:rPr>
              <a:t> a la </a:t>
            </a:r>
            <a:r>
              <a:rPr lang="en-US" sz="1600" dirty="0" err="1" smtClean="0">
                <a:latin typeface="+mn-lt"/>
              </a:rPr>
              <a:t>competencia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internacional</a:t>
            </a:r>
            <a:r>
              <a:rPr lang="en-US" sz="1600" dirty="0" smtClean="0">
                <a:latin typeface="+mn-lt"/>
              </a:rPr>
              <a:t>, </a:t>
            </a:r>
            <a:r>
              <a:rPr lang="en-US" sz="1600" dirty="0" err="1">
                <a:latin typeface="+mn-lt"/>
              </a:rPr>
              <a:t>los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conflictos</a:t>
            </a:r>
            <a:r>
              <a:rPr lang="en-US" sz="1600" dirty="0">
                <a:latin typeface="+mn-lt"/>
              </a:rPr>
              <a:t> de </a:t>
            </a:r>
            <a:r>
              <a:rPr lang="en-US" sz="1600" dirty="0" err="1">
                <a:latin typeface="+mn-lt"/>
              </a:rPr>
              <a:t>leyes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internacionales</a:t>
            </a:r>
            <a:r>
              <a:rPr lang="en-US" sz="1600" dirty="0">
                <a:latin typeface="+mn-lt"/>
              </a:rPr>
              <a:t>, la </a:t>
            </a:r>
            <a:r>
              <a:rPr lang="en-US" sz="1600" dirty="0" err="1">
                <a:latin typeface="+mn-lt"/>
              </a:rPr>
              <a:t>cooperación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procesal</a:t>
            </a:r>
            <a:r>
              <a:rPr lang="en-US" sz="1600" dirty="0">
                <a:latin typeface="+mn-lt"/>
              </a:rPr>
              <a:t> y </a:t>
            </a:r>
            <a:r>
              <a:rPr lang="en-US" sz="1600" dirty="0" smtClean="0">
                <a:latin typeface="+mn-lt"/>
              </a:rPr>
              <a:t>la </a:t>
            </a:r>
            <a:r>
              <a:rPr lang="en-US" sz="1600" dirty="0" err="1" smtClean="0">
                <a:latin typeface="+mn-lt"/>
              </a:rPr>
              <a:t>determinación</a:t>
            </a:r>
            <a:r>
              <a:rPr lang="en-US" sz="1600" dirty="0" smtClean="0">
                <a:latin typeface="+mn-lt"/>
              </a:rPr>
              <a:t> de </a:t>
            </a:r>
            <a:r>
              <a:rPr lang="en-US" sz="1600" dirty="0">
                <a:latin typeface="+mn-lt"/>
              </a:rPr>
              <a:t>la </a:t>
            </a:r>
            <a:r>
              <a:rPr lang="en-US" sz="1600" dirty="0" err="1">
                <a:latin typeface="+mn-lt"/>
              </a:rPr>
              <a:t>condición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jurídica</a:t>
            </a:r>
            <a:r>
              <a:rPr lang="en-US" sz="1600" dirty="0">
                <a:latin typeface="+mn-lt"/>
              </a:rPr>
              <a:t> de </a:t>
            </a:r>
            <a:r>
              <a:rPr lang="en-US" sz="1600" dirty="0" err="1">
                <a:latin typeface="+mn-lt"/>
              </a:rPr>
              <a:t>los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extranjeros</a:t>
            </a:r>
            <a:r>
              <a:rPr lang="en-US" sz="1600" dirty="0" smtClean="0">
                <a:latin typeface="+mn-lt"/>
              </a:rPr>
              <a:t>.</a:t>
            </a:r>
            <a:endParaRPr lang="en-US" altLang="es-CO" sz="1600" dirty="0">
              <a:solidFill>
                <a:srgbClr val="000000"/>
              </a:solidFill>
              <a:latin typeface="+mn-lt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Tramitamos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el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procedimiento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judicial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execuatur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a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los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fines de que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una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sentencia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tenga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plenos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efectos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jurídicos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en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un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país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determinado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. </a:t>
            </a:r>
            <a:endParaRPr lang="x-none" altLang="es-CO" sz="12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10242" name="Picture 2" descr="Exequátur: convalidar un divorcio realizado en el extranjer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1"/>
          <a:stretch/>
        </p:blipFill>
        <p:spPr bwMode="auto">
          <a:xfrm>
            <a:off x="6313796" y="2120900"/>
            <a:ext cx="5034106" cy="3511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9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6" name="CuadroTexto 3"/>
          <p:cNvSpPr txBox="1">
            <a:spLocks noChangeArrowheads="1"/>
          </p:cNvSpPr>
          <p:nvPr/>
        </p:nvSpPr>
        <p:spPr bwMode="auto">
          <a:xfrm>
            <a:off x="1059544" y="1293450"/>
            <a:ext cx="10367590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ES_tradnl" altLang="es-CO" sz="2400" b="1" dirty="0" smtClean="0">
              <a:solidFill>
                <a:srgbClr val="500000"/>
              </a:solidFill>
              <a:latin typeface="Vultura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ES_tradnl" altLang="es-CO" sz="2400" b="1" dirty="0">
              <a:solidFill>
                <a:srgbClr val="500000"/>
              </a:solidFill>
              <a:latin typeface="Vultura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ES_tradnl" altLang="es-CO" sz="2400" b="1" dirty="0" smtClean="0">
              <a:solidFill>
                <a:srgbClr val="500000"/>
              </a:solidFill>
              <a:latin typeface="Vultura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ES_tradnl" altLang="es-CO" sz="2400" b="1" dirty="0">
              <a:solidFill>
                <a:srgbClr val="500000"/>
              </a:solidFill>
              <a:latin typeface="Vultura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es-ES_tradnl" altLang="es-CO" sz="2400" b="1" dirty="0" smtClean="0">
              <a:solidFill>
                <a:srgbClr val="500000"/>
              </a:solidFill>
              <a:latin typeface="Vultura" charset="0"/>
            </a:endParaRPr>
          </a:p>
          <a:p>
            <a:pPr algn="ctr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MADRID-SEVILLA-LISBOA-ROMA-CARACAS-BOGOTA-BARRANQUILLA-MEXICO DF-MIAMI</a:t>
            </a:r>
            <a:endParaRPr lang="es-ES_tradnl" altLang="es-CO" sz="2400" b="1" dirty="0">
              <a:solidFill>
                <a:srgbClr val="500000"/>
              </a:solidFill>
              <a:latin typeface="Vultur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00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751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66595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>
                <a:solidFill>
                  <a:srgbClr val="500000"/>
                </a:solidFill>
                <a:latin typeface="Vultura" charset="0"/>
              </a:rPr>
              <a:t>¿EN QUÉ CONSISTE NUESTRA LABOR?</a:t>
            </a:r>
            <a:r>
              <a:rPr lang="es-ES_tradnl" altLang="es-CO" sz="1400">
                <a:solidFill>
                  <a:srgbClr val="000000"/>
                </a:solidFill>
                <a:latin typeface="Arial" charset="0"/>
              </a:rPr>
              <a:t> </a:t>
            </a:r>
            <a:endParaRPr lang="x-none" altLang="es-CO" sz="14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7411" name="CuadroTexto 4"/>
          <p:cNvSpPr txBox="1">
            <a:spLocks noChangeArrowheads="1"/>
          </p:cNvSpPr>
          <p:nvPr/>
        </p:nvSpPr>
        <p:spPr bwMode="auto">
          <a:xfrm>
            <a:off x="930275" y="2276312"/>
            <a:ext cx="5668963" cy="24006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Les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prestamos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servicios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jurídicos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en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distintas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áreas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tales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como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: Derecho Civil,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Mercantil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,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Laboral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,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Tributario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, Derecho de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Autor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, Derecho Penal, Derecho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Internacional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Privado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y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Medios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Alternos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Resolución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Conflictos</a:t>
            </a:r>
            <a:r>
              <a:rPr lang="en-US" altLang="es-CO" sz="2000" dirty="0" smtClean="0">
                <a:solidFill>
                  <a:srgbClr val="000000"/>
                </a:solidFill>
                <a:latin typeface="+mn-lt"/>
              </a:rPr>
              <a:t> entre </a:t>
            </a:r>
            <a:r>
              <a:rPr lang="en-US" altLang="es-CO" sz="2000" dirty="0" err="1" smtClean="0">
                <a:solidFill>
                  <a:srgbClr val="000000"/>
                </a:solidFill>
                <a:latin typeface="+mn-lt"/>
              </a:rPr>
              <a:t>otros</a:t>
            </a:r>
            <a:r>
              <a:rPr lang="x-none" altLang="es-CO" sz="2000" dirty="0" smtClean="0">
                <a:solidFill>
                  <a:srgbClr val="000000"/>
                </a:solidFill>
                <a:latin typeface="+mn-lt"/>
              </a:rPr>
              <a:t>.</a:t>
            </a:r>
            <a:endParaRPr lang="x-none" altLang="es-CO" sz="16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2050" name="Picture 2" descr="COMO GANAR LA CONFIANZA DEL CLIENTE. – ABOGADOS DEL SIGLO XX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006" y="2276312"/>
            <a:ext cx="4477430" cy="3452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400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822"/>
          <a:stretch>
            <a:fillRect/>
          </a:stretch>
        </p:blipFill>
        <p:spPr bwMode="auto">
          <a:xfrm>
            <a:off x="0" y="0"/>
            <a:ext cx="86772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4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11"/>
          <a:stretch>
            <a:fillRect/>
          </a:stretch>
        </p:blipFill>
        <p:spPr bwMode="auto">
          <a:xfrm>
            <a:off x="3578225" y="0"/>
            <a:ext cx="86804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5" name="CuadroTexto 3"/>
          <p:cNvSpPr txBox="1">
            <a:spLocks noChangeArrowheads="1"/>
          </p:cNvSpPr>
          <p:nvPr/>
        </p:nvSpPr>
        <p:spPr bwMode="auto">
          <a:xfrm>
            <a:off x="876300" y="2627313"/>
            <a:ext cx="6650038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4800" b="1">
                <a:solidFill>
                  <a:srgbClr val="500000"/>
                </a:solidFill>
                <a:latin typeface="Vultura" charset="0"/>
              </a:rPr>
              <a:t>NUESTRO SERVICIO </a:t>
            </a:r>
            <a:br>
              <a:rPr lang="es-ES_tradnl" altLang="es-CO" sz="4800" b="1">
                <a:solidFill>
                  <a:srgbClr val="500000"/>
                </a:solidFill>
                <a:latin typeface="Vultura" charset="0"/>
              </a:rPr>
            </a:br>
            <a:r>
              <a:rPr lang="es-ES_tradnl" altLang="es-CO" sz="4800" b="1">
                <a:solidFill>
                  <a:srgbClr val="500000"/>
                </a:solidFill>
                <a:latin typeface="Vultura" charset="0"/>
              </a:rPr>
              <a:t>ABARCA LAS </a:t>
            </a:r>
            <a:br>
              <a:rPr lang="es-ES_tradnl" altLang="es-CO" sz="4800" b="1">
                <a:solidFill>
                  <a:srgbClr val="500000"/>
                </a:solidFill>
                <a:latin typeface="Vultura" charset="0"/>
              </a:rPr>
            </a:br>
            <a:r>
              <a:rPr lang="es-ES_tradnl" altLang="es-CO" sz="4800" b="1">
                <a:solidFill>
                  <a:srgbClr val="500000"/>
                </a:solidFill>
                <a:latin typeface="Vultura" charset="0"/>
              </a:rPr>
              <a:t>SIGUIENTES ÁREAS</a:t>
            </a:r>
            <a:endParaRPr lang="x-none" altLang="es-CO" sz="3200">
              <a:solidFill>
                <a:srgbClr val="00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69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288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8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66595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DERECHO CIVIL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9459" name="CuadroTexto 4"/>
          <p:cNvSpPr txBox="1">
            <a:spLocks noChangeArrowheads="1"/>
          </p:cNvSpPr>
          <p:nvPr/>
        </p:nvSpPr>
        <p:spPr bwMode="auto">
          <a:xfrm>
            <a:off x="930275" y="2120900"/>
            <a:ext cx="5130891" cy="1338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Los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asesoramos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en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todo lo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relacionado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a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su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estatus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de persona,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redacción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contratos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,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obligaciones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patrimoniales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 y derecho de </a:t>
            </a:r>
            <a:r>
              <a:rPr lang="en-US" altLang="es-CO" sz="1800" dirty="0" err="1" smtClean="0">
                <a:solidFill>
                  <a:srgbClr val="000000"/>
                </a:solidFill>
                <a:latin typeface="+mn-lt"/>
              </a:rPr>
              <a:t>familia</a:t>
            </a:r>
            <a:r>
              <a:rPr lang="en-US" altLang="es-CO" sz="1800" dirty="0" smtClean="0">
                <a:solidFill>
                  <a:srgbClr val="000000"/>
                </a:solidFill>
                <a:latin typeface="+mn-lt"/>
              </a:rPr>
              <a:t>.</a:t>
            </a:r>
            <a:endParaRPr lang="x-none" altLang="es-CO" sz="14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3074" name="Picture 2" descr="El derecho de familia en manos de los niños y de los equipos psicosociales  - LegalToda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1166" y="2120900"/>
            <a:ext cx="5194312" cy="2921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636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1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3542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2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66595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SUCESIONES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0483" name="CuadroTexto 4"/>
          <p:cNvSpPr txBox="1">
            <a:spLocks noChangeArrowheads="1"/>
          </p:cNvSpPr>
          <p:nvPr/>
        </p:nvSpPr>
        <p:spPr bwMode="auto">
          <a:xfrm>
            <a:off x="930275" y="2120900"/>
            <a:ext cx="5572125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Esta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disciplina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abarca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todo lo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relacionado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con 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la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declaración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sucesoral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,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disposición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bienes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y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pago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impuestos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.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Previamente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,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los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asesoramos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con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una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planificación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sucesoral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y fiscal. </a:t>
            </a:r>
            <a:endParaRPr lang="x-none" altLang="es-CO" sz="12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4098" name="Picture 2" descr="ᐅ ¿Cómo funciona el derecho de sucesiones? ⚡️ » Cómo Funcion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2400" y="1955800"/>
            <a:ext cx="4813103" cy="3522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9697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224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06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66595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DERECHO MERCANTIL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1507" name="CuadroTexto 4"/>
          <p:cNvSpPr txBox="1">
            <a:spLocks noChangeArrowheads="1"/>
          </p:cNvSpPr>
          <p:nvPr/>
        </p:nvSpPr>
        <p:spPr bwMode="auto">
          <a:xfrm>
            <a:off x="930275" y="2120900"/>
            <a:ext cx="5668963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Los </a:t>
            </a:r>
            <a:r>
              <a:rPr lang="en-US" altLang="es-CO" sz="1600" dirty="0">
                <a:solidFill>
                  <a:srgbClr val="000000"/>
                </a:solidFill>
                <a:latin typeface="+mn-lt"/>
              </a:rPr>
              <a:t>a</a:t>
            </a:r>
            <a:r>
              <a:rPr lang="x-none" altLang="es-CO" sz="1600" dirty="0" smtClean="0">
                <a:solidFill>
                  <a:srgbClr val="000000"/>
                </a:solidFill>
                <a:latin typeface="+mn-lt"/>
              </a:rPr>
              <a:t>compañamos </a:t>
            </a:r>
            <a:r>
              <a:rPr lang="x-none" altLang="es-CO" sz="1600" dirty="0">
                <a:solidFill>
                  <a:srgbClr val="000000"/>
                </a:solidFill>
                <a:latin typeface="+mn-lt"/>
              </a:rPr>
              <a:t>el desarrollo de las reglas que servirán como guía para regular </a:t>
            </a:r>
            <a:r>
              <a:rPr lang="en-US" altLang="es-CO" sz="1600" dirty="0" err="1">
                <a:solidFill>
                  <a:srgbClr val="000000"/>
                </a:solidFill>
                <a:latin typeface="+mn-lt"/>
              </a:rPr>
              <a:t>los</a:t>
            </a:r>
            <a:r>
              <a:rPr lang="en-US" altLang="es-CO" sz="1600" dirty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>
                <a:solidFill>
                  <a:srgbClr val="000000"/>
                </a:solidFill>
                <a:latin typeface="+mn-lt"/>
              </a:rPr>
              <a:t>temas</a:t>
            </a:r>
            <a:r>
              <a:rPr lang="en-US" altLang="es-CO" sz="1600" dirty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de las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constituciones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compañías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anonimas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,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su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administración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y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funcionamiento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.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Redacciones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Asambleas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Ordinarias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y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Extraoridinarias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al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igual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que las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actas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Juntas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Directivas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.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Aumento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capital,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reformas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y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refundiciones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sus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estatutos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.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Procedimientos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Judiciales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Atraso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y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Quiebra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al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igual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que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los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procedimientos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nulidades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asambleas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.</a:t>
            </a:r>
            <a:endParaRPr lang="x-none" altLang="es-CO" sz="12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5122" name="Picture 2" descr="2.DERECHO MERCANTIL: - Derecho y Criminologí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9" r="19138"/>
          <a:stretch/>
        </p:blipFill>
        <p:spPr bwMode="auto">
          <a:xfrm>
            <a:off x="6805748" y="2187130"/>
            <a:ext cx="4415246" cy="2992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56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5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530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9506948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MEDIOS ALTERNOS DE RESOLUCIÓN DE CONFLICTOS</a:t>
            </a:r>
            <a:endParaRPr lang="es-ES_tradnl" altLang="es-CO" sz="1400" dirty="0" smtClean="0">
              <a:solidFill>
                <a:srgbClr val="000000"/>
              </a:solidFill>
              <a:latin typeface="Arial" charset="0"/>
            </a:endParaRPr>
          </a:p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2531" name="CuadroTexto 4"/>
          <p:cNvSpPr txBox="1">
            <a:spLocks noChangeArrowheads="1"/>
          </p:cNvSpPr>
          <p:nvPr/>
        </p:nvSpPr>
        <p:spPr bwMode="auto">
          <a:xfrm>
            <a:off x="930275" y="2120900"/>
            <a:ext cx="5668963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es-CO" sz="1600" dirty="0">
              <a:solidFill>
                <a:srgbClr val="000000"/>
              </a:solidFill>
              <a:latin typeface="Sanserata Md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Promovemos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y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fomentamos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los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>
                <a:solidFill>
                  <a:srgbClr val="000000"/>
                </a:solidFill>
                <a:latin typeface="+mn-lt"/>
              </a:rPr>
              <a:t>M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edios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>
                <a:solidFill>
                  <a:srgbClr val="000000"/>
                </a:solidFill>
                <a:latin typeface="+mn-lt"/>
              </a:rPr>
              <a:t>A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lternos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Resolución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Conflictos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tales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como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la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Mediación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, la </a:t>
            </a:r>
            <a:r>
              <a:rPr lang="en-US" altLang="es-CO" sz="1600" dirty="0" err="1">
                <a:solidFill>
                  <a:srgbClr val="000000"/>
                </a:solidFill>
                <a:latin typeface="+mn-lt"/>
              </a:rPr>
              <a:t>C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onciliación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y el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Arbitraje</a:t>
            </a:r>
            <a:r>
              <a:rPr lang="en-US" altLang="es-CO" sz="1600" dirty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Comercial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.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Esto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no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excluye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que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atendamos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litigios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ante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los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Tribunales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competentes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cada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una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nuestras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600" dirty="0" err="1" smtClean="0">
                <a:solidFill>
                  <a:srgbClr val="000000"/>
                </a:solidFill>
                <a:latin typeface="+mn-lt"/>
              </a:rPr>
              <a:t>sedes</a:t>
            </a:r>
            <a:r>
              <a:rPr lang="en-US" altLang="es-CO" sz="1600" dirty="0" smtClean="0">
                <a:solidFill>
                  <a:srgbClr val="000000"/>
                </a:solidFill>
                <a:latin typeface="+mn-lt"/>
              </a:rPr>
              <a:t>. </a:t>
            </a:r>
            <a:endParaRPr lang="x-none" altLang="es-CO" sz="12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6146" name="Picture 2" descr="Abogado Especialista - FVabogados: Estrategias de litigación penal: Teoría  del Cas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33"/>
          <a:stretch/>
        </p:blipFill>
        <p:spPr bwMode="auto">
          <a:xfrm>
            <a:off x="6599237" y="2356693"/>
            <a:ext cx="4681395" cy="3064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34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369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66595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DERECHO TRIBUTARIO Y FINANCIERO </a:t>
            </a:r>
            <a:r>
              <a:rPr lang="es-ES_tradnl" altLang="es-CO" sz="1400" dirty="0">
                <a:solidFill>
                  <a:srgbClr val="000000"/>
                </a:solidFill>
                <a:latin typeface="Arial" charset="0"/>
              </a:rPr>
              <a:t> 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3555" name="CuadroTexto 4"/>
          <p:cNvSpPr txBox="1">
            <a:spLocks noChangeArrowheads="1"/>
          </p:cNvSpPr>
          <p:nvPr/>
        </p:nvSpPr>
        <p:spPr bwMode="auto">
          <a:xfrm>
            <a:off x="930275" y="2120900"/>
            <a:ext cx="5668963" cy="2677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Los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asesoramos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en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materia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 de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impuestos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  lo que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conlleva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 a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su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planificación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 fiscal de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manera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internacional</a:t>
            </a:r>
            <a:r>
              <a:rPr lang="en-US" altLang="es-CO" sz="1400" dirty="0" smtClean="0">
                <a:solidFill>
                  <a:srgbClr val="000000"/>
                </a:solidFill>
                <a:latin typeface="+mn-lt"/>
              </a:rPr>
              <a:t>. </a:t>
            </a:r>
            <a:r>
              <a:rPr lang="en-US" altLang="es-CO" sz="1400" dirty="0" err="1" smtClean="0">
                <a:solidFill>
                  <a:srgbClr val="000000"/>
                </a:solidFill>
                <a:latin typeface="+mn-lt"/>
              </a:rPr>
              <a:t>P</a:t>
            </a:r>
            <a:r>
              <a:rPr lang="en-US" sz="1400" dirty="0" err="1" smtClean="0">
                <a:latin typeface="+mn-lt"/>
              </a:rPr>
              <a:t>restamos</a:t>
            </a:r>
            <a:r>
              <a:rPr lang="en-US" sz="1400" dirty="0" smtClean="0">
                <a:latin typeface="+mn-lt"/>
              </a:rPr>
              <a:t> </a:t>
            </a:r>
            <a:r>
              <a:rPr lang="en-US" sz="1400" dirty="0" err="1" smtClean="0">
                <a:latin typeface="+mn-lt"/>
              </a:rPr>
              <a:t>asesoría</a:t>
            </a:r>
            <a:r>
              <a:rPr lang="en-US" sz="1400" dirty="0" smtClean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en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procedimientos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tributarios</a:t>
            </a:r>
            <a:r>
              <a:rPr lang="en-US" sz="1400" dirty="0">
                <a:latin typeface="+mn-lt"/>
              </a:rPr>
              <a:t>, </a:t>
            </a:r>
            <a:r>
              <a:rPr lang="en-US" sz="1400" dirty="0" err="1">
                <a:latin typeface="+mn-lt"/>
              </a:rPr>
              <a:t>defensas</a:t>
            </a:r>
            <a:r>
              <a:rPr lang="en-US" sz="1400" dirty="0">
                <a:latin typeface="+mn-lt"/>
              </a:rPr>
              <a:t> y </a:t>
            </a:r>
            <a:r>
              <a:rPr lang="en-US" sz="1400" dirty="0" err="1">
                <a:latin typeface="+mn-lt"/>
              </a:rPr>
              <a:t>recursos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tributarios</a:t>
            </a:r>
            <a:r>
              <a:rPr lang="en-US" sz="1400" dirty="0">
                <a:latin typeface="+mn-lt"/>
              </a:rPr>
              <a:t>, </a:t>
            </a:r>
            <a:r>
              <a:rPr lang="en-US" sz="1400" dirty="0" err="1">
                <a:latin typeface="+mn-lt"/>
              </a:rPr>
              <a:t>así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como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consultas</a:t>
            </a:r>
            <a:r>
              <a:rPr lang="en-US" sz="1400" dirty="0">
                <a:latin typeface="+mn-lt"/>
              </a:rPr>
              <a:t> ante las </a:t>
            </a:r>
            <a:r>
              <a:rPr lang="en-US" sz="1400" dirty="0" err="1">
                <a:latin typeface="+mn-lt"/>
              </a:rPr>
              <a:t>autoridades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tributarias</a:t>
            </a:r>
            <a:r>
              <a:rPr lang="en-US" sz="1400" dirty="0">
                <a:latin typeface="+mn-lt"/>
              </a:rPr>
              <a:t>. </a:t>
            </a:r>
            <a:r>
              <a:rPr lang="en-US" sz="1400" dirty="0" err="1">
                <a:latin typeface="+mn-lt"/>
              </a:rPr>
              <a:t>Tenemos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amplia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experiencia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en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transacciones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smtClean="0">
                <a:latin typeface="+mn-lt"/>
              </a:rPr>
              <a:t>de </a:t>
            </a:r>
            <a:r>
              <a:rPr lang="en-US" sz="1400" dirty="0" err="1">
                <a:latin typeface="+mn-lt"/>
              </a:rPr>
              <a:t>cesiones</a:t>
            </a:r>
            <a:r>
              <a:rPr lang="en-US" sz="1400" dirty="0">
                <a:latin typeface="+mn-lt"/>
              </a:rPr>
              <a:t> de </a:t>
            </a:r>
            <a:r>
              <a:rPr lang="en-US" sz="1400" dirty="0" err="1">
                <a:latin typeface="+mn-lt"/>
              </a:rPr>
              <a:t>créditos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fiscales</a:t>
            </a:r>
            <a:r>
              <a:rPr lang="en-US" sz="1400" dirty="0">
                <a:latin typeface="+mn-lt"/>
              </a:rPr>
              <a:t>, </a:t>
            </a:r>
            <a:r>
              <a:rPr lang="en-US" sz="1400" dirty="0" err="1">
                <a:latin typeface="+mn-lt"/>
              </a:rPr>
              <a:t>así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como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en</a:t>
            </a:r>
            <a:r>
              <a:rPr lang="en-US" sz="1400" dirty="0">
                <a:latin typeface="+mn-lt"/>
              </a:rPr>
              <a:t> la </a:t>
            </a:r>
            <a:r>
              <a:rPr lang="en-US" sz="1400" dirty="0" err="1">
                <a:latin typeface="+mn-lt"/>
              </a:rPr>
              <a:t>preparación</a:t>
            </a:r>
            <a:r>
              <a:rPr lang="en-US" sz="1400" dirty="0">
                <a:latin typeface="+mn-lt"/>
              </a:rPr>
              <a:t> de </a:t>
            </a:r>
            <a:r>
              <a:rPr lang="en-US" sz="1400" dirty="0" err="1">
                <a:latin typeface="+mn-lt"/>
              </a:rPr>
              <a:t>todos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los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documentos</a:t>
            </a:r>
            <a:r>
              <a:rPr lang="en-US" sz="1400" dirty="0">
                <a:latin typeface="+mn-lt"/>
              </a:rPr>
              <a:t> y </a:t>
            </a:r>
            <a:r>
              <a:rPr lang="en-US" sz="1400" dirty="0" err="1">
                <a:latin typeface="+mn-lt"/>
              </a:rPr>
              <a:t>contratos</a:t>
            </a:r>
            <a:r>
              <a:rPr lang="en-US" sz="1400" dirty="0">
                <a:latin typeface="+mn-lt"/>
              </a:rPr>
              <a:t> para </a:t>
            </a:r>
            <a:r>
              <a:rPr lang="en-US" sz="1400" dirty="0" err="1" smtClean="0">
                <a:latin typeface="+mn-lt"/>
              </a:rPr>
              <a:t>soportarlas</a:t>
            </a:r>
            <a:r>
              <a:rPr lang="en-US" sz="1400" dirty="0" smtClean="0">
                <a:latin typeface="+mn-lt"/>
              </a:rPr>
              <a:t>. </a:t>
            </a:r>
            <a:r>
              <a:rPr lang="en-US" sz="1400" dirty="0" err="1">
                <a:latin typeface="+mn-lt"/>
              </a:rPr>
              <a:t>Igualmente</a:t>
            </a:r>
            <a:r>
              <a:rPr lang="en-US" sz="1400" dirty="0">
                <a:latin typeface="+mn-lt"/>
              </a:rPr>
              <a:t>, </a:t>
            </a:r>
            <a:r>
              <a:rPr lang="en-US" sz="1400" dirty="0" err="1">
                <a:latin typeface="+mn-lt"/>
              </a:rPr>
              <a:t>brindamos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asesoría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en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consultas</a:t>
            </a:r>
            <a:r>
              <a:rPr lang="en-US" sz="1400" dirty="0">
                <a:latin typeface="+mn-lt"/>
              </a:rPr>
              <a:t> de </a:t>
            </a:r>
            <a:r>
              <a:rPr lang="en-US" sz="1400" dirty="0" err="1">
                <a:latin typeface="+mn-lt"/>
              </a:rPr>
              <a:t>índole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smtClean="0">
                <a:latin typeface="+mn-lt"/>
              </a:rPr>
              <a:t>fiscal </a:t>
            </a:r>
            <a:r>
              <a:rPr lang="en-US" sz="1400" dirty="0" err="1">
                <a:latin typeface="+mn-lt"/>
              </a:rPr>
              <a:t>ya</a:t>
            </a:r>
            <a:r>
              <a:rPr lang="en-US" sz="1400" dirty="0">
                <a:latin typeface="+mn-lt"/>
              </a:rPr>
              <a:t> sea </a:t>
            </a:r>
            <a:r>
              <a:rPr lang="en-US" sz="1400" dirty="0" err="1">
                <a:latin typeface="+mn-lt"/>
              </a:rPr>
              <a:t>nacional</a:t>
            </a:r>
            <a:r>
              <a:rPr lang="en-US" sz="1400" dirty="0">
                <a:latin typeface="+mn-lt"/>
              </a:rPr>
              <a:t>, municipal y</a:t>
            </a:r>
            <a:r>
              <a:rPr lang="en-US" sz="1400" dirty="0" smtClean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tributación</a:t>
            </a:r>
            <a:r>
              <a:rPr lang="en-US" sz="1400" dirty="0">
                <a:latin typeface="+mn-lt"/>
              </a:rPr>
              <a:t> </a:t>
            </a:r>
            <a:r>
              <a:rPr lang="en-US" sz="1400" dirty="0" err="1">
                <a:latin typeface="+mn-lt"/>
              </a:rPr>
              <a:t>internacional</a:t>
            </a:r>
            <a:r>
              <a:rPr lang="en-US" sz="1400" dirty="0">
                <a:latin typeface="+mn-lt"/>
              </a:rPr>
              <a:t>.</a:t>
            </a:r>
            <a:endParaRPr lang="x-none" altLang="es-CO" sz="14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7170" name="Picture 2" descr="Dónde está el derecho fiscal en el derecho público? Reflexiones sobre  interdisciplinariedad | IberICONnec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9"/>
          <a:stretch/>
        </p:blipFill>
        <p:spPr bwMode="auto">
          <a:xfrm>
            <a:off x="6625364" y="2258901"/>
            <a:ext cx="4668741" cy="304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701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8" name="CuadroTexto 3"/>
          <p:cNvSpPr txBox="1">
            <a:spLocks noChangeArrowheads="1"/>
          </p:cNvSpPr>
          <p:nvPr/>
        </p:nvSpPr>
        <p:spPr bwMode="auto">
          <a:xfrm>
            <a:off x="930275" y="1493838"/>
            <a:ext cx="104648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s-ES_tradnl" altLang="es-CO" sz="2400" b="1" dirty="0" smtClean="0">
                <a:solidFill>
                  <a:srgbClr val="500000"/>
                </a:solidFill>
                <a:latin typeface="Vultura" charset="0"/>
              </a:rPr>
              <a:t>DERECHO LABORAL</a:t>
            </a:r>
            <a:endParaRPr lang="x-none" altLang="es-CO" sz="140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4579" name="CuadroTexto 4"/>
          <p:cNvSpPr txBox="1">
            <a:spLocks noChangeArrowheads="1"/>
          </p:cNvSpPr>
          <p:nvPr/>
        </p:nvSpPr>
        <p:spPr bwMode="auto">
          <a:xfrm>
            <a:off x="930276" y="1958731"/>
            <a:ext cx="5549656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charset="0"/>
              <a:buChar char="•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endParaRPr lang="en-US" altLang="es-CO" sz="1600" dirty="0">
              <a:solidFill>
                <a:srgbClr val="000000"/>
              </a:solidFill>
              <a:latin typeface="Sanserata Md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sz="1600" dirty="0" smtClean="0">
                <a:latin typeface="+mn-lt"/>
              </a:rPr>
              <a:t>Los </a:t>
            </a:r>
            <a:r>
              <a:rPr lang="en-US" sz="1600" dirty="0" err="1" smtClean="0">
                <a:latin typeface="+mn-lt"/>
              </a:rPr>
              <a:t>orientamos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en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toda</a:t>
            </a:r>
            <a:r>
              <a:rPr lang="en-US" sz="1600" dirty="0">
                <a:latin typeface="+mn-lt"/>
              </a:rPr>
              <a:t> la </a:t>
            </a:r>
            <a:r>
              <a:rPr lang="en-US" sz="1600" dirty="0" err="1">
                <a:latin typeface="+mn-lt"/>
              </a:rPr>
              <a:t>diversidad</a:t>
            </a:r>
            <a:r>
              <a:rPr lang="en-US" sz="1600" dirty="0">
                <a:latin typeface="+mn-lt"/>
              </a:rPr>
              <a:t> de </a:t>
            </a:r>
            <a:r>
              <a:rPr lang="en-US" sz="1600" dirty="0" err="1">
                <a:latin typeface="+mn-lt"/>
              </a:rPr>
              <a:t>situaciones</a:t>
            </a:r>
            <a:r>
              <a:rPr lang="en-US" sz="1600" dirty="0">
                <a:latin typeface="+mn-lt"/>
              </a:rPr>
              <a:t> que se </a:t>
            </a:r>
            <a:r>
              <a:rPr lang="en-US" sz="1600" dirty="0" err="1">
                <a:latin typeface="+mn-lt"/>
              </a:rPr>
              <a:t>presentan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en</a:t>
            </a:r>
            <a:r>
              <a:rPr lang="en-US" sz="1600" dirty="0">
                <a:latin typeface="+mn-lt"/>
              </a:rPr>
              <a:t> el </a:t>
            </a:r>
            <a:r>
              <a:rPr lang="en-US" sz="1600" dirty="0" err="1">
                <a:latin typeface="+mn-lt"/>
              </a:rPr>
              <a:t>marco</a:t>
            </a:r>
            <a:r>
              <a:rPr lang="en-US" sz="1600" dirty="0">
                <a:latin typeface="+mn-lt"/>
              </a:rPr>
              <a:t> de las </a:t>
            </a:r>
            <a:r>
              <a:rPr lang="en-US" sz="1600" dirty="0" err="1">
                <a:latin typeface="+mn-lt"/>
              </a:rPr>
              <a:t>relaciones</a:t>
            </a:r>
            <a:r>
              <a:rPr lang="en-US" sz="1600" dirty="0">
                <a:latin typeface="+mn-lt"/>
              </a:rPr>
              <a:t> de </a:t>
            </a:r>
            <a:r>
              <a:rPr lang="en-US" sz="1600" dirty="0" err="1">
                <a:latin typeface="+mn-lt"/>
              </a:rPr>
              <a:t>trabajo</a:t>
            </a:r>
            <a:r>
              <a:rPr lang="en-US" sz="1600" dirty="0">
                <a:latin typeface="+mn-lt"/>
              </a:rPr>
              <a:t>, </a:t>
            </a:r>
            <a:r>
              <a:rPr lang="en-US" sz="1600" dirty="0" err="1">
                <a:latin typeface="+mn-lt"/>
              </a:rPr>
              <a:t>actuando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como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asesores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en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materia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laboral</a:t>
            </a:r>
            <a:r>
              <a:rPr lang="en-US" sz="1600" dirty="0">
                <a:latin typeface="+mn-lt"/>
              </a:rPr>
              <a:t> y </a:t>
            </a:r>
            <a:r>
              <a:rPr lang="en-US" sz="1600" dirty="0" smtClean="0">
                <a:latin typeface="+mn-lt"/>
              </a:rPr>
              <a:t>de </a:t>
            </a:r>
            <a:r>
              <a:rPr lang="en-US" sz="1600" dirty="0" err="1">
                <a:latin typeface="+mn-lt"/>
              </a:rPr>
              <a:t>asuntos</a:t>
            </a:r>
            <a:r>
              <a:rPr lang="en-US" sz="1600" dirty="0">
                <a:latin typeface="+mn-lt"/>
              </a:rPr>
              <a:t> de </a:t>
            </a:r>
            <a:r>
              <a:rPr lang="en-US" sz="1600" dirty="0" err="1">
                <a:latin typeface="+mn-lt"/>
              </a:rPr>
              <a:t>naturaleza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colectiva</a:t>
            </a:r>
            <a:r>
              <a:rPr lang="en-US" sz="1600" dirty="0">
                <a:latin typeface="+mn-lt"/>
              </a:rPr>
              <a:t> y </a:t>
            </a:r>
            <a:r>
              <a:rPr lang="en-US" sz="1600" dirty="0" err="1" smtClean="0">
                <a:latin typeface="+mn-lt"/>
              </a:rPr>
              <a:t>sindical</a:t>
            </a:r>
            <a:r>
              <a:rPr lang="en-US" sz="1600" dirty="0" smtClean="0">
                <a:latin typeface="+mn-lt"/>
              </a:rPr>
              <a:t>. </a:t>
            </a:r>
            <a:r>
              <a:rPr lang="en-US" sz="1600" dirty="0" err="1">
                <a:latin typeface="+mn-lt"/>
              </a:rPr>
              <a:t>N</a:t>
            </a:r>
            <a:r>
              <a:rPr lang="en-US" sz="1600" dirty="0" err="1" smtClean="0">
                <a:latin typeface="+mn-lt"/>
              </a:rPr>
              <a:t>egociamos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contratos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>
                <a:latin typeface="+mn-lt"/>
              </a:rPr>
              <a:t>de </a:t>
            </a:r>
            <a:r>
              <a:rPr lang="en-US" sz="1600" dirty="0" err="1">
                <a:latin typeface="+mn-lt"/>
              </a:rPr>
              <a:t>trabajo</a:t>
            </a:r>
            <a:r>
              <a:rPr lang="en-US" sz="1600" dirty="0">
                <a:latin typeface="+mn-lt"/>
              </a:rPr>
              <a:t> de todo </a:t>
            </a:r>
            <a:r>
              <a:rPr lang="en-US" sz="1600" dirty="0" err="1">
                <a:latin typeface="+mn-lt"/>
              </a:rPr>
              <a:t>tipo</a:t>
            </a:r>
            <a:r>
              <a:rPr lang="en-US" sz="1600" dirty="0">
                <a:latin typeface="+mn-lt"/>
              </a:rPr>
              <a:t> y </a:t>
            </a:r>
            <a:r>
              <a:rPr lang="en-US" sz="1600" dirty="0" err="1" smtClean="0">
                <a:latin typeface="+mn-lt"/>
              </a:rPr>
              <a:t>representamos</a:t>
            </a:r>
            <a:r>
              <a:rPr lang="en-US" sz="1600" dirty="0" smtClean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los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intereses</a:t>
            </a:r>
            <a:r>
              <a:rPr lang="en-US" sz="1600" dirty="0">
                <a:latin typeface="+mn-lt"/>
              </a:rPr>
              <a:t> de </a:t>
            </a:r>
            <a:r>
              <a:rPr lang="en-US" sz="1600" dirty="0" err="1">
                <a:latin typeface="+mn-lt"/>
              </a:rPr>
              <a:t>nuestros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 smtClean="0">
                <a:latin typeface="+mn-lt"/>
              </a:rPr>
              <a:t>clientes</a:t>
            </a:r>
            <a:r>
              <a:rPr lang="en-US" sz="1600" dirty="0" smtClean="0">
                <a:latin typeface="+mn-lt"/>
              </a:rPr>
              <a:t> (</a:t>
            </a:r>
            <a:r>
              <a:rPr lang="en-US" sz="1600" dirty="0" err="1" smtClean="0">
                <a:latin typeface="+mn-lt"/>
              </a:rPr>
              <a:t>Trabajadores</a:t>
            </a:r>
            <a:r>
              <a:rPr lang="en-US" sz="1600" dirty="0" smtClean="0">
                <a:latin typeface="+mn-lt"/>
              </a:rPr>
              <a:t> y </a:t>
            </a:r>
            <a:r>
              <a:rPr lang="en-US" sz="1600" dirty="0" err="1" smtClean="0">
                <a:latin typeface="+mn-lt"/>
              </a:rPr>
              <a:t>Patrones</a:t>
            </a:r>
            <a:r>
              <a:rPr lang="en-US" sz="1600" dirty="0" smtClean="0">
                <a:latin typeface="+mn-lt"/>
              </a:rPr>
              <a:t>) ante </a:t>
            </a:r>
            <a:r>
              <a:rPr lang="en-US" sz="1600" dirty="0" err="1">
                <a:latin typeface="+mn-lt"/>
              </a:rPr>
              <a:t>los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órganos</a:t>
            </a:r>
            <a:r>
              <a:rPr lang="en-US" sz="1600" dirty="0">
                <a:latin typeface="+mn-lt"/>
              </a:rPr>
              <a:t> </a:t>
            </a:r>
            <a:r>
              <a:rPr lang="en-US" sz="1600" dirty="0" err="1">
                <a:latin typeface="+mn-lt"/>
              </a:rPr>
              <a:t>judiciales</a:t>
            </a:r>
            <a:r>
              <a:rPr lang="en-US" sz="1600" dirty="0">
                <a:latin typeface="+mn-lt"/>
              </a:rPr>
              <a:t> y </a:t>
            </a:r>
            <a:r>
              <a:rPr lang="en-US" sz="1600" dirty="0" err="1">
                <a:latin typeface="+mn-lt"/>
              </a:rPr>
              <a:t>administrativos</a:t>
            </a:r>
            <a:r>
              <a:rPr lang="en-US" sz="1600" dirty="0">
                <a:latin typeface="+mn-lt"/>
              </a:rPr>
              <a:t> del </a:t>
            </a:r>
            <a:r>
              <a:rPr lang="en-US" sz="1600" dirty="0" err="1">
                <a:latin typeface="+mn-lt"/>
              </a:rPr>
              <a:t>trabajo</a:t>
            </a:r>
            <a:r>
              <a:rPr lang="en-US" sz="1600" dirty="0">
                <a:latin typeface="+mn-lt"/>
              </a:rPr>
              <a:t>.</a:t>
            </a:r>
            <a:endParaRPr lang="x-none" altLang="es-CO" sz="12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8194" name="Picture 2" descr="Origen del Derecho Laboral y su relación con los emplead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107" y="2456862"/>
            <a:ext cx="4830357" cy="2717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60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40515</TotalTime>
  <Words>706</Words>
  <Application>Microsoft Macintosh PowerPoint</Application>
  <PresentationFormat>Widescreen</PresentationFormat>
  <Paragraphs>44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Calibri Light</vt:lpstr>
      <vt:lpstr>Sanserata Md</vt:lpstr>
      <vt:lpstr>Vultura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33</cp:revision>
  <dcterms:created xsi:type="dcterms:W3CDTF">2021-11-15T11:14:00Z</dcterms:created>
  <dcterms:modified xsi:type="dcterms:W3CDTF">2021-12-16T16:59:47Z</dcterms:modified>
</cp:coreProperties>
</file>

<file path=docProps/thumbnail.jpeg>
</file>